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5" r:id="rId3"/>
    <p:sldId id="263" r:id="rId4"/>
    <p:sldId id="262" r:id="rId5"/>
    <p:sldId id="257" r:id="rId6"/>
    <p:sldId id="259" r:id="rId7"/>
    <p:sldId id="260" r:id="rId8"/>
    <p:sldId id="265" r:id="rId9"/>
    <p:sldId id="276" r:id="rId10"/>
    <p:sldId id="273" r:id="rId11"/>
    <p:sldId id="264" r:id="rId12"/>
    <p:sldId id="266" r:id="rId13"/>
    <p:sldId id="267" r:id="rId14"/>
    <p:sldId id="270" r:id="rId15"/>
    <p:sldId id="269" r:id="rId16"/>
    <p:sldId id="272" r:id="rId17"/>
    <p:sldId id="271" r:id="rId18"/>
    <p:sldId id="278" r:id="rId19"/>
    <p:sldId id="277" r:id="rId20"/>
    <p:sldId id="268" r:id="rId21"/>
    <p:sldId id="279" r:id="rId22"/>
    <p:sldId id="288" r:id="rId23"/>
    <p:sldId id="287" r:id="rId24"/>
    <p:sldId id="286" r:id="rId25"/>
    <p:sldId id="285" r:id="rId26"/>
    <p:sldId id="289" r:id="rId27"/>
    <p:sldId id="284" r:id="rId28"/>
    <p:sldId id="283" r:id="rId29"/>
    <p:sldId id="281" r:id="rId30"/>
    <p:sldId id="280" r:id="rId31"/>
    <p:sldId id="290" r:id="rId32"/>
    <p:sldId id="297" r:id="rId33"/>
    <p:sldId id="296" r:id="rId34"/>
    <p:sldId id="295" r:id="rId3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0000"/>
    <a:srgbClr val="FA400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88E2-B5CC-4A01-A902-715EF19F07FF}" type="datetimeFigureOut">
              <a:rPr lang="el-GR" smtClean="0"/>
              <a:pPr/>
              <a:t>24/10/2023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2EB77-3E2A-482A-ADFC-86D2F6A4155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88E2-B5CC-4A01-A902-715EF19F07FF}" type="datetimeFigureOut">
              <a:rPr lang="el-GR" smtClean="0"/>
              <a:pPr/>
              <a:t>24/10/2023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2EB77-3E2A-482A-ADFC-86D2F6A4155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88E2-B5CC-4A01-A902-715EF19F07FF}" type="datetimeFigureOut">
              <a:rPr lang="el-GR" smtClean="0"/>
              <a:pPr/>
              <a:t>24/10/2023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2EB77-3E2A-482A-ADFC-86D2F6A4155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88E2-B5CC-4A01-A902-715EF19F07FF}" type="datetimeFigureOut">
              <a:rPr lang="el-GR" smtClean="0"/>
              <a:pPr/>
              <a:t>24/10/2023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2EB77-3E2A-482A-ADFC-86D2F6A4155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88E2-B5CC-4A01-A902-715EF19F07FF}" type="datetimeFigureOut">
              <a:rPr lang="el-GR" smtClean="0"/>
              <a:pPr/>
              <a:t>24/10/2023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2EB77-3E2A-482A-ADFC-86D2F6A4155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88E2-B5CC-4A01-A902-715EF19F07FF}" type="datetimeFigureOut">
              <a:rPr lang="el-GR" smtClean="0"/>
              <a:pPr/>
              <a:t>24/10/2023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2EB77-3E2A-482A-ADFC-86D2F6A4155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88E2-B5CC-4A01-A902-715EF19F07FF}" type="datetimeFigureOut">
              <a:rPr lang="el-GR" smtClean="0"/>
              <a:pPr/>
              <a:t>24/10/2023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2EB77-3E2A-482A-ADFC-86D2F6A4155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88E2-B5CC-4A01-A902-715EF19F07FF}" type="datetimeFigureOut">
              <a:rPr lang="el-GR" smtClean="0"/>
              <a:pPr/>
              <a:t>24/10/2023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2EB77-3E2A-482A-ADFC-86D2F6A4155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88E2-B5CC-4A01-A902-715EF19F07FF}" type="datetimeFigureOut">
              <a:rPr lang="el-GR" smtClean="0"/>
              <a:pPr/>
              <a:t>24/10/2023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2EB77-3E2A-482A-ADFC-86D2F6A4155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88E2-B5CC-4A01-A902-715EF19F07FF}" type="datetimeFigureOut">
              <a:rPr lang="el-GR" smtClean="0"/>
              <a:pPr/>
              <a:t>24/10/2023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2EB77-3E2A-482A-ADFC-86D2F6A4155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88E2-B5CC-4A01-A902-715EF19F07FF}" type="datetimeFigureOut">
              <a:rPr lang="el-GR" smtClean="0"/>
              <a:pPr/>
              <a:t>24/10/2023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2EB77-3E2A-482A-ADFC-86D2F6A4155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C88E2-B5CC-4A01-A902-715EF19F07FF}" type="datetimeFigureOut">
              <a:rPr lang="el-GR" smtClean="0"/>
              <a:pPr/>
              <a:t>24/10/2023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2EB77-3E2A-482A-ADFC-86D2F6A41551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230+ 1940 Illustrations, Royalty-Free Vector Graphics &amp; Clip Art - iStock |  1940 woman, 1940 radio, 1940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2943"/>
          </a:xfrm>
          <a:prstGeom prst="rect">
            <a:avLst/>
          </a:prstGeom>
          <a:noFill/>
        </p:spPr>
      </p:pic>
      <p:pic>
        <p:nvPicPr>
          <p:cNvPr id="2054" name="Picture 6" descr="HD greece flag wallpapers | Peakpx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714349" y="1426770"/>
            <a:ext cx="7572427" cy="5145502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554683"/>
          </a:xfrm>
        </p:spPr>
        <p:txBody>
          <a:bodyPr/>
          <a:lstStyle/>
          <a:p>
            <a:pPr algn="ctr">
              <a:buNone/>
            </a:pPr>
            <a:r>
              <a:rPr lang="el-G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ΙΕΡΑ ΜΗΤΡΟΠΟΛΗ</a:t>
            </a:r>
          </a:p>
          <a:p>
            <a:pPr algn="ctr">
              <a:buNone/>
            </a:pPr>
            <a:r>
              <a:rPr lang="el-G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ΑΙΤΩΛΙΑΣ ΚΑΙ ΑΚΑΡΝΑΝΙΑΣ</a:t>
            </a:r>
            <a:endParaRPr lang="el-GR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el-GR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ΕΠΙΤΡΟΠΗ ΝΕΟΤΗΤΟΣ</a:t>
            </a:r>
          </a:p>
          <a:p>
            <a:pPr algn="ctr">
              <a:buNone/>
            </a:pPr>
            <a:endParaRPr lang="el-GR" sz="2800" i="1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>
              <a:buNone/>
            </a:pPr>
            <a:endParaRPr lang="el-GR" sz="2800" i="1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>
              <a:buNone/>
            </a:pPr>
            <a:endParaRPr lang="el-GR" sz="2800" i="1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>
              <a:buNone/>
            </a:pPr>
            <a:r>
              <a:rPr lang="el-GR" b="1" dirty="0" smtClean="0">
                <a:solidFill>
                  <a:schemeClr val="bg1"/>
                </a:solidFill>
              </a:rPr>
              <a:t>ΕΟΡΤΗ  ΚΑΤΗΧΗΤΙΚΩΝ</a:t>
            </a:r>
          </a:p>
          <a:p>
            <a:pPr algn="ctr">
              <a:buNone/>
            </a:pPr>
            <a:endParaRPr lang="el-GR" sz="2800" dirty="0" smtClean="0">
              <a:solidFill>
                <a:schemeClr val="bg2"/>
              </a:solidFill>
            </a:endParaRPr>
          </a:p>
          <a:p>
            <a:pPr algn="ctr">
              <a:buNone/>
            </a:pPr>
            <a:r>
              <a:rPr lang="el-GR" sz="4400" b="1" dirty="0" smtClean="0">
                <a:ln w="28575">
                  <a:solidFill>
                    <a:srgbClr val="0070C0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ΑΦΙΕΡΩΜΑ ΣΤΗΝ 28</a:t>
            </a:r>
            <a:r>
              <a:rPr lang="el-GR" sz="4400" b="1" baseline="30000" dirty="0" smtClean="0">
                <a:ln w="28575">
                  <a:solidFill>
                    <a:srgbClr val="0070C0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η</a:t>
            </a:r>
            <a:r>
              <a:rPr lang="el-GR" sz="4400" b="1" dirty="0" smtClean="0">
                <a:ln w="28575">
                  <a:solidFill>
                    <a:srgbClr val="0070C0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ΟΚΤΩΒΡΙΟΥ</a:t>
            </a:r>
            <a:endParaRPr lang="el-GR" sz="4400" b="1" dirty="0">
              <a:ln w="28575">
                <a:solidFill>
                  <a:srgbClr val="0070C0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 descr="Ιερά Μητρόπολις Αιτωλίας και Ακαρνανίας - Βικιπαίδει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928670"/>
            <a:ext cx="1142972" cy="11429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940s Floral wallpaper with relief… | Vintage Wallpapers - Online Sh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860000"/>
                </a:solidFill>
              </a:rPr>
              <a:t>ΕΛΛΗΝΟ-ΙΤΑΛΙΚΟΣ ΠΟΛΕΜΟΣ</a:t>
            </a:r>
            <a:endParaRPr lang="el-GR" b="1" dirty="0">
              <a:solidFill>
                <a:srgbClr val="860000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42844" y="1214422"/>
            <a:ext cx="4857784" cy="5500702"/>
          </a:xfrm>
        </p:spPr>
        <p:txBody>
          <a:bodyPr>
            <a:normAutofit fontScale="92500" lnSpcReduction="20000"/>
          </a:bodyPr>
          <a:lstStyle/>
          <a:p>
            <a:r>
              <a:rPr lang="el-GR" dirty="0" smtClean="0"/>
              <a:t>Στις 3:00 τα ξημερώματα της </a:t>
            </a:r>
            <a:r>
              <a:rPr lang="el-GR" b="1" dirty="0" smtClean="0"/>
              <a:t>28</a:t>
            </a:r>
            <a:r>
              <a:rPr lang="el-GR" b="1" baseline="30000" dirty="0" smtClean="0"/>
              <a:t>ης</a:t>
            </a:r>
            <a:r>
              <a:rPr lang="el-GR" b="1" dirty="0" smtClean="0"/>
              <a:t> Οκτωβρίου 1940 ο Γκράτσι </a:t>
            </a:r>
            <a:r>
              <a:rPr lang="el-GR" dirty="0" smtClean="0"/>
              <a:t>– </a:t>
            </a:r>
            <a:r>
              <a:rPr lang="el-GR" i="1" dirty="0" smtClean="0"/>
              <a:t>εκπρόσωπος του Μουσολίνι </a:t>
            </a:r>
            <a:r>
              <a:rPr lang="el-GR" dirty="0" smtClean="0"/>
              <a:t>– </a:t>
            </a:r>
            <a:r>
              <a:rPr lang="el-GR" b="1" dirty="0" smtClean="0"/>
              <a:t>επισκέπτεται τον </a:t>
            </a:r>
            <a:r>
              <a:rPr lang="el-GR" dirty="0" smtClean="0"/>
              <a:t>πρωθυπουργό της Ελλάδας </a:t>
            </a:r>
            <a:r>
              <a:rPr lang="el-GR" b="1" dirty="0" smtClean="0"/>
              <a:t>Ιωάννη Μεταξά </a:t>
            </a:r>
            <a:r>
              <a:rPr lang="el-GR" dirty="0" smtClean="0"/>
              <a:t>στο σπίτι του και </a:t>
            </a:r>
            <a:r>
              <a:rPr lang="el-GR" b="1" dirty="0" smtClean="0"/>
              <a:t>του δίνει ένα τελεσίγραφο </a:t>
            </a:r>
            <a:r>
              <a:rPr lang="el-GR" dirty="0" smtClean="0"/>
              <a:t>από τον Μουσολίνι.</a:t>
            </a:r>
          </a:p>
          <a:p>
            <a:endParaRPr lang="el-GR" dirty="0" smtClean="0"/>
          </a:p>
          <a:p>
            <a:r>
              <a:rPr lang="el-GR" dirty="0" smtClean="0"/>
              <a:t>Ο Μουσολίνι ζητά ελεύθερη είσοδο των ιταλικών στρατευμάτων στην Ελλάδα.</a:t>
            </a:r>
          </a:p>
        </p:txBody>
      </p:sp>
      <p:pic>
        <p:nvPicPr>
          <p:cNvPr id="11266" name="Picture 2" descr="Ο διάλογος Μεταξά- Γκράτσι τα ξημερώματα της 28ης Οκτωβρίου: Η απάντηση στο  τελεσίγραφο και το διάγγελμα προς τον ελληνικό λα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571612"/>
            <a:ext cx="3857652" cy="4143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940s Floral wallpaper with relief… | Vintage Wallpapers - Online Sh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9474" name="Picture 18" descr="Οι εκδηλώσεις για την 28η Οκτωβρίου 1940 στη Μεγαλόπολη | Arcadia Port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7215206" cy="5319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62" name="AutoShape 6" descr="100 Χρόνια «Η Καθημερινή»: Ενας αιώνας με ένα κλικ – 1936: Ο Ι. Mεταξάς  επιβάλλει δικτατορία (ΒΙΝΤΕΟ) | Η ΚΑΘΗΜΕΡΙΝΗ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9464" name="AutoShape 8" descr="100 Χρόνια «Η Καθημερινή»: Ενας αιώνας με ένα κλικ – 1936: Ο Ι. Mεταξάς  επιβάλλει δικτατορία (ΒΙΝΤΕΟ) | Η ΚΑΘΗΜΕΡΙΝΗ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9466" name="AutoShape 10" descr="100 Χρόνια «Η Καθημερινή»: Ενας αιώνας με ένα κλικ – 1936: Ο Ι. Mεταξάς  επιβάλλει δικτατορία (ΒΙΝΤΕΟ) | Η ΚΑΘΗΜΕΡΙΝΗ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9472" name="Picture 16" descr="C:\Users\User\Pictures\Screenshots\Στιγμιότυπο οθόνης (57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2069" y="2786058"/>
            <a:ext cx="3721931" cy="38576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357422" y="4857760"/>
            <a:ext cx="3043230" cy="1339841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l-GR" sz="4400" b="1" dirty="0" smtClean="0">
                <a:ln>
                  <a:solidFill>
                    <a:srgbClr val="C00000"/>
                  </a:solidFill>
                </a:ln>
                <a:solidFill>
                  <a:srgbClr val="FA4006"/>
                </a:solidFill>
              </a:rPr>
              <a:t>«Ε λοιπόν </a:t>
            </a:r>
          </a:p>
          <a:p>
            <a:pPr algn="ctr">
              <a:buNone/>
            </a:pPr>
            <a:r>
              <a:rPr lang="el-GR" sz="4400" b="1" dirty="0" smtClean="0">
                <a:ln>
                  <a:solidFill>
                    <a:srgbClr val="C00000"/>
                  </a:solidFill>
                </a:ln>
                <a:solidFill>
                  <a:srgbClr val="FA4006"/>
                </a:solidFill>
              </a:rPr>
              <a:t>πόλεμος!»</a:t>
            </a:r>
            <a:endParaRPr lang="el-GR" sz="4400" b="1" dirty="0">
              <a:ln>
                <a:solidFill>
                  <a:srgbClr val="C00000"/>
                </a:solidFill>
              </a:ln>
              <a:solidFill>
                <a:srgbClr val="FA4006"/>
              </a:solidFill>
            </a:endParaRPr>
          </a:p>
        </p:txBody>
      </p:sp>
      <p:sp>
        <p:nvSpPr>
          <p:cNvPr id="16" name="15 - Ορθογώνιο"/>
          <p:cNvSpPr/>
          <p:nvPr/>
        </p:nvSpPr>
        <p:spPr>
          <a:xfrm>
            <a:off x="428596" y="2571744"/>
            <a:ext cx="45720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l-G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 Μεταξάς απαντά: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940s Floral wallpaper with relief… | Vintage Wallpapers - Online Sh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9458" name="Picture 2" descr="28 Οκτωβρίου 1940: Το ιστορικό ΟΧΙ του Ιωάννη Μεταξά - Εθνικό Λαϊκό Μέτωπο  (Ε.ΛΑ.Μ.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8643998" cy="6286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940s Floral wallpaper with relief… | Vintage Wallpapers - Online Sh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14282" y="357166"/>
            <a:ext cx="8715436" cy="5768997"/>
          </a:xfrm>
        </p:spPr>
        <p:txBody>
          <a:bodyPr/>
          <a:lstStyle/>
          <a:p>
            <a:r>
              <a:rPr lang="el-GR" dirty="0" smtClean="0"/>
              <a:t>Στις </a:t>
            </a:r>
            <a:r>
              <a:rPr lang="el-GR" b="1" dirty="0" smtClean="0"/>
              <a:t>5:30 το πρωί </a:t>
            </a:r>
            <a:r>
              <a:rPr lang="el-GR" dirty="0" smtClean="0"/>
              <a:t>της </a:t>
            </a:r>
            <a:r>
              <a:rPr lang="el-GR" b="1" dirty="0" smtClean="0"/>
              <a:t>28</a:t>
            </a:r>
            <a:r>
              <a:rPr lang="el-GR" b="1" baseline="30000" dirty="0" smtClean="0"/>
              <a:t>ης</a:t>
            </a:r>
            <a:r>
              <a:rPr lang="el-GR" b="1" dirty="0" smtClean="0"/>
              <a:t> Οκτωβρίου 1940 ήχησαν οι σειρήνες πολέμου </a:t>
            </a:r>
            <a:r>
              <a:rPr lang="el-GR" dirty="0" smtClean="0"/>
              <a:t>στην Αθήνα και σε όλες τις μεγάλες πόλεις και οι καμπάνες των εκκλησιών χτυπούσαν σε όλα τα χωριά.</a:t>
            </a:r>
          </a:p>
          <a:p>
            <a:r>
              <a:rPr lang="el-GR" b="1" dirty="0" smtClean="0"/>
              <a:t>Η Ελλάδα βρισκόταν σε πόλεμο με την Ιταλία</a:t>
            </a:r>
            <a:r>
              <a:rPr lang="el-GR" dirty="0" smtClean="0"/>
              <a:t>.</a:t>
            </a:r>
            <a:endParaRPr lang="el-GR" dirty="0"/>
          </a:p>
        </p:txBody>
      </p:sp>
      <p:pic>
        <p:nvPicPr>
          <p:cNvPr id="8200" name="Picture 8" descr="Τα πρωτοσέλιδα των εφημερίδων της Δευτέρας 28ης Οκτωβρίου 1940 [εικόνες,  video] | Athenian Tim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3143248"/>
            <a:ext cx="6003279" cy="3341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30+ 1940 Illustrations, Royalty-Free Vector Graphics &amp; Clip Art - iStock |  1940 woman, 1940 radio, 1940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2943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14298"/>
            <a:ext cx="8229600" cy="1143000"/>
          </a:xfrm>
        </p:spPr>
        <p:txBody>
          <a:bodyPr>
            <a:noAutofit/>
          </a:bodyPr>
          <a:lstStyle/>
          <a:p>
            <a:r>
              <a:rPr lang="el-GR" sz="3200" b="1" dirty="0" smtClean="0">
                <a:solidFill>
                  <a:schemeClr val="bg2"/>
                </a:solidFill>
              </a:rPr>
              <a:t>ΠΡΩΤΟΣΕΛΙΔΑ ΕΦΗΜΕΡΙΔΩΝ</a:t>
            </a:r>
            <a:r>
              <a:rPr lang="el-GR" sz="3200" dirty="0" smtClean="0">
                <a:solidFill>
                  <a:schemeClr val="bg2"/>
                </a:solidFill>
              </a:rPr>
              <a:t/>
            </a:r>
            <a:br>
              <a:rPr lang="el-GR" sz="3200" dirty="0" smtClean="0">
                <a:solidFill>
                  <a:schemeClr val="bg2"/>
                </a:solidFill>
              </a:rPr>
            </a:br>
            <a:r>
              <a:rPr lang="el-GR" sz="3200" dirty="0" smtClean="0">
                <a:solidFill>
                  <a:schemeClr val="bg2"/>
                </a:solidFill>
              </a:rPr>
              <a:t> 28 ΟΚΤΩΒΡΙΟΥ 1940</a:t>
            </a:r>
            <a:endParaRPr lang="el-GR" sz="3200" dirty="0">
              <a:solidFill>
                <a:schemeClr val="bg2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7170" name="Picture 2" descr="28η Οκτωβρίου 1940: Τι έγραφαν οι εφημερίδες της εποχής για την έναρξη του  ελληνοϊταλικού πολέμου [εικόνες] - iefimerida.g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07127">
            <a:off x="492156" y="1579554"/>
            <a:ext cx="4429092" cy="4429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2" name="Picture 4" descr="Τι έγραφαν οι εφημερίδες την 28η Οκτωβρίου 1940 (Photos/Video) |  topontiki.g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70087">
            <a:off x="4966394" y="1648070"/>
            <a:ext cx="3883621" cy="2921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174" name="AutoShape 6" descr="Αφιέρωμα 28η Οκτωβρίου 1940: Η επέτειος του ΟΧΙ | Η ΚΑΘΗΜΕΡΙΝΗ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7176" name="AutoShape 8" descr="Αφιέρωμα 28η Οκτωβρίου 1940: Η επέτειος του ΟΧΙ | Η ΚΑΘΗΜΕΡΙΝΗ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7178" name="Picture 10" descr="28η Οκτωβρίου 1940: Τι έγραφαν οι εφημερίδες της εποχής για την έναρξη του  ελληνοϊταλικού πολέμου [εικόνες] - iefimerida.g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3643314"/>
            <a:ext cx="3890229" cy="2962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940s Floral wallpaper with relief… | Vintage Wallpapers - Online Sh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571480"/>
            <a:ext cx="3571868" cy="6000792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el-GR" dirty="0" smtClean="0"/>
              <a:t>Ο Μεταξάς κηρύσσει γενική επιστράτευση και όλοι οι άντρες φεύγουν για τα σύνορα για να πολεμήσουν για την πατρίδα.</a:t>
            </a:r>
          </a:p>
          <a:p>
            <a:pPr algn="ctr">
              <a:buNone/>
            </a:pPr>
            <a:endParaRPr lang="el-GR" dirty="0" smtClean="0"/>
          </a:p>
          <a:p>
            <a:pPr algn="ctr">
              <a:buNone/>
            </a:pPr>
            <a:r>
              <a:rPr lang="el-GR" b="1" dirty="0" smtClean="0"/>
              <a:t>Οι Έλληνες στρατιώτες αναχωρούσαν με πανηγυρισμούς για το μέτωπο.</a:t>
            </a:r>
            <a:endParaRPr lang="el-GR" b="1" dirty="0"/>
          </a:p>
        </p:txBody>
      </p:sp>
      <p:pic>
        <p:nvPicPr>
          <p:cNvPr id="6146" name="Picture 2" descr="1940 στη Λέσβο: «Ανδρες έφευγαν για το μέτωπο, πολλοί από αυτούς δεν  γύρισαν... » - iefimerida.g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3786190"/>
            <a:ext cx="5572132" cy="3071835"/>
          </a:xfrm>
          <a:prstGeom prst="rect">
            <a:avLst/>
          </a:prstGeom>
          <a:noFill/>
        </p:spPr>
      </p:pic>
      <p:pic>
        <p:nvPicPr>
          <p:cNvPr id="6152" name="Picture 8" descr="Η 28η Οκτωβρίου 1940 σε φωτογραφίες | Παιδείας Εγκώμιον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0"/>
            <a:ext cx="5562600" cy="3714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- Ορθογώνιο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500694" y="5214950"/>
            <a:ext cx="3643306" cy="1643050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el-GR" b="1" dirty="0" smtClean="0">
                <a:solidFill>
                  <a:schemeClr val="bg2"/>
                </a:solidFill>
                <a:latin typeface="Courier New" pitchFamily="49" charset="0"/>
                <a:cs typeface="Courier New" pitchFamily="49" charset="0"/>
              </a:rPr>
              <a:t>«Με το χαμόγελο στα χείλη παν’ οι φαντ</a:t>
            </a:r>
            <a:r>
              <a:rPr lang="el-GR" b="1" dirty="0" smtClean="0">
                <a:solidFill>
                  <a:schemeClr val="bg2"/>
                </a:solidFill>
                <a:latin typeface="Courier New" pitchFamily="49" charset="0"/>
                <a:cs typeface="Courier New" pitchFamily="49" charset="0"/>
              </a:rPr>
              <a:t>άροι μας μπροστά.»</a:t>
            </a:r>
            <a:endParaRPr lang="el-GR" b="1" dirty="0">
              <a:solidFill>
                <a:schemeClr val="bg2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5128" name="Picture 8" descr="28η Οκτωβρίου 1940: 76 χρόνια από το «ΟΧΙ» των Ελλήνων στους Ιταλούς -  Ειδήσεις και νέα της Πελοποννήσου και όλης της Ελλάδα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2786058"/>
            <a:ext cx="3714744" cy="2428892"/>
          </a:xfrm>
          <a:prstGeom prst="rect">
            <a:avLst/>
          </a:prstGeom>
          <a:noFill/>
        </p:spPr>
      </p:pic>
      <p:pic>
        <p:nvPicPr>
          <p:cNvPr id="5126" name="Picture 6" descr="Κηφισιά, Δευτέρα 28 Οκτωβρίου 1940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61472" cy="2786058"/>
          </a:xfrm>
          <a:prstGeom prst="rect">
            <a:avLst/>
          </a:prstGeom>
          <a:noFill/>
        </p:spPr>
      </p:pic>
      <p:pic>
        <p:nvPicPr>
          <p:cNvPr id="5130" name="Picture 10" descr="28η Οκτωβρίου 1940 28η Οκτωβρίου 2020 – Φωνή της Βισαλτία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0"/>
            <a:ext cx="4214810" cy="2786058"/>
          </a:xfrm>
          <a:prstGeom prst="rect">
            <a:avLst/>
          </a:prstGeom>
          <a:noFill/>
        </p:spPr>
      </p:pic>
      <p:pic>
        <p:nvPicPr>
          <p:cNvPr id="5134" name="Picture 14" descr="ΣΒΔΕ: Η συνεισφορά των τραίνων στον πόλεμο του 19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786058"/>
            <a:ext cx="5465693" cy="4071942"/>
          </a:xfrm>
          <a:prstGeom prst="rect">
            <a:avLst/>
          </a:prstGeom>
          <a:noFill/>
        </p:spPr>
      </p:pic>
      <p:sp>
        <p:nvSpPr>
          <p:cNvPr id="5132" name="AutoShape 12" descr="Ογδόντα χρόνια από το έπος του 1940 | Η ΚΑΘΗΜΕΡΙΝΗ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230+ 1940 Illustrations, Royalty-Free Vector Graphics &amp; Clip Art - iStock |  1940 woman, 1940 radio, 1940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2943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500166" y="1071546"/>
            <a:ext cx="6143668" cy="928686"/>
          </a:xfrm>
        </p:spPr>
        <p:txBody>
          <a:bodyPr>
            <a:normAutofit fontScale="90000"/>
          </a:bodyPr>
          <a:lstStyle/>
          <a:p>
            <a:r>
              <a:rPr lang="el-GR" dirty="0" smtClean="0">
                <a:solidFill>
                  <a:schemeClr val="bg2"/>
                </a:solidFill>
              </a:rPr>
              <a:t>Οι μανάδες αποχαιρετούν τα παιδιά τους και προσεύχονται στη Παναγία να τα προστατεύει. </a:t>
            </a:r>
            <a:endParaRPr lang="el-GR" dirty="0">
              <a:solidFill>
                <a:schemeClr val="bg2"/>
              </a:solidFill>
            </a:endParaRPr>
          </a:p>
        </p:txBody>
      </p:sp>
      <p:pic>
        <p:nvPicPr>
          <p:cNvPr id="4098" name="Picture 2" descr="28 Οκτωβρίου 1940: Η μεγάλη στιγμή του Έθνους απέναντι στην φασιστική  εισβολή | ekriti.g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2143116"/>
            <a:ext cx="7072362" cy="43709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230+ 1940 Illustrations, Royalty-Free Vector Graphics &amp; Clip Art - iStock |  1940 woman, 1940 radio, 1940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2943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285852" y="642918"/>
            <a:ext cx="4329114" cy="1143000"/>
          </a:xfrm>
        </p:spPr>
        <p:txBody>
          <a:bodyPr>
            <a:normAutofit fontScale="90000"/>
          </a:bodyPr>
          <a:lstStyle/>
          <a:p>
            <a:r>
              <a:rPr lang="el-GR" dirty="0" smtClean="0">
                <a:solidFill>
                  <a:schemeClr val="bg2"/>
                </a:solidFill>
              </a:rPr>
              <a:t>Οι άντρες αποχαιρετούν τις οικογένειές τους.</a:t>
            </a:r>
            <a:endParaRPr lang="el-GR" dirty="0">
              <a:solidFill>
                <a:schemeClr val="bg2"/>
              </a:solidFill>
            </a:endParaRPr>
          </a:p>
        </p:txBody>
      </p:sp>
      <p:pic>
        <p:nvPicPr>
          <p:cNvPr id="3074" name="Picture 2" descr="Τα ονόματα των νεκρών Ελλήνων στρατιωτών του Ελληνοϊταλικού Πολέμου 1940-41  (πλήρης κατάλογος - Αλφαβητικά - ονόματα, βαθμοί, ημερομηνίες θανάτου,  περιοχή) - Εφημερίδα Κοζάνη | Ειδήσεις και ενημέρωση για όλη τη Δυτική  Μακεδονία | kozan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285992"/>
            <a:ext cx="4071966" cy="4210640"/>
          </a:xfrm>
          <a:prstGeom prst="rect">
            <a:avLst/>
          </a:prstGeom>
          <a:noFill/>
        </p:spPr>
      </p:pic>
      <p:pic>
        <p:nvPicPr>
          <p:cNvPr id="3078" name="Picture 6" descr="Καλλιτεχνική Φωτογραφική Δράση με θέμα «Αναχώρηση των Ελλήνων στρατιωτών  για το Μέτωπο της Αλβανίας – Οκτώβριος 1940, Ελληνοϊταλικός πόλεμος» -  ΤΕΧΝΗ - Axianew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357166"/>
            <a:ext cx="3119406" cy="4667411"/>
          </a:xfrm>
          <a:prstGeom prst="rect">
            <a:avLst/>
          </a:prstGeom>
          <a:noFill/>
        </p:spPr>
      </p:pic>
      <p:pic>
        <p:nvPicPr>
          <p:cNvPr id="3076" name="Picture 4" descr="Επιστράτευση. Αθήνα, 1940 | Historical photos, Photo, Benaki muse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3603248"/>
            <a:ext cx="3500462" cy="32547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ΝΤΟΚΟΥΜΕΝΤΑ 1940 1949 ΜΗΝΙΑΙΑ ΙΣΤΟΡΙΚΗ ΕΚΔΟΣΙΣ ΤΟΥ ΙΝΣΤΙΤΟΥΤΟΥ ΣΠΟΥΔΗΣ ΤΗΣ  ΙΣΤΟΡΙΑΣ ΤΟΜΟΣ ΠΡΩΤΟΣ - ΙΙ ΗΜΙΤΟΜΟΣ 1940 - 1949 ΑΠΟ ΤΗΝ ΠΑΝΑΓΙΑ ΤΗΣ ΤΗΝΟΥ  ΕΩΣ ΤΟΝ ΓΡΑΜΜΟ ΚΑΙ ΤΟ ΒΙΤΣΙ (38.580Π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0420" y="0"/>
            <a:ext cx="4533580" cy="6858000"/>
          </a:xfrm>
          <a:prstGeom prst="rect">
            <a:avLst/>
          </a:prstGeom>
          <a:noFill/>
        </p:spPr>
      </p:pic>
      <p:pic>
        <p:nvPicPr>
          <p:cNvPr id="2050" name="Picture 2" descr="Η Παναγία στη Νεοελληνική Παράδοση: 1940 - Historical Qu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-1"/>
            <a:ext cx="4643439" cy="6858001"/>
          </a:xfrm>
          <a:prstGeom prst="rect">
            <a:avLst/>
          </a:prstGeom>
          <a:noFill/>
        </p:spPr>
      </p:pic>
      <p:sp>
        <p:nvSpPr>
          <p:cNvPr id="7" name="6 - Ορθογώνιο"/>
          <p:cNvSpPr/>
          <p:nvPr/>
        </p:nvSpPr>
        <p:spPr>
          <a:xfrm>
            <a:off x="0" y="2000240"/>
            <a:ext cx="9144000" cy="642942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928794" y="1857364"/>
            <a:ext cx="5072098" cy="1000124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el-GR" b="1" dirty="0" smtClean="0">
                <a:solidFill>
                  <a:srgbClr val="8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ΞΕΚΙΝΑ Η ΜΑΧΗ !</a:t>
            </a:r>
            <a:endParaRPr lang="el-GR" b="1" dirty="0">
              <a:solidFill>
                <a:srgbClr val="8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230+ 1940 Illustrations, Royalty-Free Vector Graphics &amp; Clip Art - iStock |  1940 woman, 1940 radio, 1940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2943"/>
          </a:xfrm>
          <a:prstGeom prst="rect">
            <a:avLst/>
          </a:prstGeom>
          <a:noFill/>
        </p:spPr>
      </p:pic>
      <p:pic>
        <p:nvPicPr>
          <p:cNvPr id="1028" name="Picture 4" descr="https://www.papyroc.gr/blog/wp-content/uploads/2018/10/28october-696x4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643050"/>
            <a:ext cx="7929618" cy="48577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142984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l-GR" b="1" dirty="0" smtClean="0">
                <a:solidFill>
                  <a:schemeClr val="bg2"/>
                </a:solidFill>
              </a:rPr>
              <a:t>                 </a:t>
            </a:r>
            <a:r>
              <a:rPr lang="el-GR" sz="53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ΤΙ ΓΙΟΡΤΑΖΟΥΜΕ  </a:t>
            </a:r>
            <a:r>
              <a:rPr lang="el-GR" b="1" dirty="0" smtClean="0">
                <a:solidFill>
                  <a:schemeClr val="bg2"/>
                </a:solidFill>
              </a:rPr>
              <a:t/>
            </a:r>
            <a:br>
              <a:rPr lang="el-GR" b="1" dirty="0" smtClean="0">
                <a:solidFill>
                  <a:schemeClr val="bg2"/>
                </a:solidFill>
              </a:rPr>
            </a:br>
            <a:r>
              <a:rPr lang="el-GR" b="1" dirty="0" smtClean="0">
                <a:solidFill>
                  <a:schemeClr val="bg2"/>
                </a:solidFill>
              </a:rPr>
              <a:t>        </a:t>
            </a: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> </a:t>
            </a:r>
            <a:r>
              <a:rPr lang="el-GR" b="1" dirty="0" smtClean="0"/>
              <a:t>        </a:t>
            </a:r>
            <a:r>
              <a:rPr lang="el-GR" sz="3600" b="1" dirty="0" smtClean="0"/>
              <a:t> </a:t>
            </a:r>
            <a:r>
              <a:rPr lang="el-GR" b="1" dirty="0" smtClean="0"/>
              <a:t>                                 </a:t>
            </a:r>
            <a:r>
              <a:rPr lang="el-GR" sz="4000" b="1" dirty="0" smtClean="0"/>
              <a:t>;</a:t>
            </a:r>
            <a:r>
              <a:rPr lang="el-GR" dirty="0"/>
              <a:t/>
            </a:r>
            <a:br>
              <a:rPr lang="el-GR" dirty="0"/>
            </a:br>
            <a:endParaRPr lang="el-GR" dirty="0"/>
          </a:p>
        </p:txBody>
      </p:sp>
      <p:sp>
        <p:nvSpPr>
          <p:cNvPr id="6" name="5 - Ορθογώνιο"/>
          <p:cNvSpPr/>
          <p:nvPr/>
        </p:nvSpPr>
        <p:spPr>
          <a:xfrm>
            <a:off x="1000100" y="1571612"/>
            <a:ext cx="18573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την</a:t>
            </a:r>
            <a:r>
              <a:rPr lang="el-GR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</a:t>
            </a:r>
            <a:endParaRPr lang="el-GR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030" name="Picture 6" descr="13 Σεπτεμβρίου 1943: η μαύρη σελίδα της ιστορίας της Κέρκυρας και η μεγάλη  καταστροφή - Κέρκυρ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26402"/>
            <a:ext cx="9144000" cy="4131598"/>
          </a:xfrm>
          <a:prstGeom prst="rect">
            <a:avLst/>
          </a:prstGeom>
          <a:noFill/>
        </p:spPr>
      </p:pic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"/>
            <a:ext cx="4643438" cy="2928934"/>
          </a:xfrm>
        </p:spPr>
        <p:txBody>
          <a:bodyPr>
            <a:normAutofit fontScale="92500" lnSpcReduction="20000"/>
          </a:bodyPr>
          <a:lstStyle/>
          <a:p>
            <a:r>
              <a:rPr lang="el-GR" dirty="0" smtClean="0">
                <a:solidFill>
                  <a:schemeClr val="bg2"/>
                </a:solidFill>
              </a:rPr>
              <a:t>Οι Ιταλοί εισβάλλουν στην Ελλάδα και επιτίθενται σε χωριά της Πίνδου.</a:t>
            </a:r>
          </a:p>
          <a:p>
            <a:r>
              <a:rPr lang="el-GR" dirty="0" smtClean="0">
                <a:solidFill>
                  <a:schemeClr val="bg2"/>
                </a:solidFill>
              </a:rPr>
              <a:t>Βομβαρδισμοί γίνονται σε πολλές πόλεις όπως, η Πάτρα, η Κόρινθος, η Πρέβεζα και ο Πειραιάς.</a:t>
            </a:r>
            <a:r>
              <a:rPr lang="el-GR" dirty="0" smtClean="0"/>
              <a:t>.</a:t>
            </a:r>
            <a:endParaRPr lang="el-GR" dirty="0"/>
          </a:p>
        </p:txBody>
      </p:sp>
      <p:pic>
        <p:nvPicPr>
          <p:cNvPr id="1026" name="Picture 2" descr="Γερμανικοί και ιταλικοί βομβαρδισμοί ελληνικών πλοίων 1940-1941 – Cognosco  Te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0"/>
            <a:ext cx="4214842" cy="26493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- Ορθογώνιο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200448" y="142852"/>
            <a:ext cx="5943584" cy="1785926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l-GR" dirty="0" smtClean="0">
                <a:solidFill>
                  <a:schemeClr val="bg2"/>
                </a:solidFill>
              </a:rPr>
              <a:t>Τα ελληνικά τάγματα μάχονται στα βουνά της Πίνδου και αντιστέκονται στις χιλιάδες των Ιταλών.</a:t>
            </a:r>
            <a:endParaRPr lang="el-GR" dirty="0">
              <a:solidFill>
                <a:schemeClr val="bg2"/>
              </a:solidFill>
            </a:endParaRPr>
          </a:p>
        </p:txBody>
      </p:sp>
      <p:pic>
        <p:nvPicPr>
          <p:cNvPr id="43010" name="Picture 2" descr="Ελληνοϊταλικός Πόλεμος 1940-41 - slpress.g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483032"/>
            <a:ext cx="4786313" cy="2374967"/>
          </a:xfrm>
          <a:prstGeom prst="rect">
            <a:avLst/>
          </a:prstGeom>
          <a:noFill/>
        </p:spPr>
      </p:pic>
      <p:pic>
        <p:nvPicPr>
          <p:cNvPr id="43012" name="Picture 4" descr="Γερμανική εισβολή στην Ελλάδα - Βικιπαίδει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3258112" cy="1928802"/>
          </a:xfrm>
          <a:prstGeom prst="rect">
            <a:avLst/>
          </a:prstGeom>
          <a:noFill/>
        </p:spPr>
      </p:pic>
      <p:pic>
        <p:nvPicPr>
          <p:cNvPr id="43014" name="Picture 6" descr="Η Γερμανική Επίθεση κατά της Ελλάδας - Αφιέρωμα - Σαν Σήμερα .g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28802"/>
            <a:ext cx="4643438" cy="2519364"/>
          </a:xfrm>
          <a:prstGeom prst="rect">
            <a:avLst/>
          </a:prstGeom>
          <a:noFill/>
        </p:spPr>
      </p:pic>
      <p:pic>
        <p:nvPicPr>
          <p:cNvPr id="43016" name="Picture 8" descr="Γερμανοί στρατιώτες καλύπτονται στη διάρκεια της μάχης – ΓΡΑΜΜΗ ΜΕΤΑΞΑ  (1936-1941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4493313"/>
            <a:ext cx="4357686" cy="2364687"/>
          </a:xfrm>
          <a:prstGeom prst="rect">
            <a:avLst/>
          </a:prstGeom>
          <a:noFill/>
        </p:spPr>
      </p:pic>
      <p:pic>
        <p:nvPicPr>
          <p:cNvPr id="43018" name="Picture 10" descr="1940: Ο Μουσολίνι εξοπλίζει τον Ελληνικό Στρατό… με όπλα εκ λαφύρων |  History-point.g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1928802"/>
            <a:ext cx="4500562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- Ορθογώνιο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14282" y="5643586"/>
            <a:ext cx="8929718" cy="1143000"/>
          </a:xfrm>
        </p:spPr>
        <p:txBody>
          <a:bodyPr>
            <a:noAutofit/>
          </a:bodyPr>
          <a:lstStyle/>
          <a:p>
            <a:r>
              <a:rPr lang="el-GR" sz="3200" b="1" dirty="0" smtClean="0">
                <a:solidFill>
                  <a:schemeClr val="bg2"/>
                </a:solidFill>
              </a:rPr>
              <a:t>Στο πλευρό των στρατιωτών είναι όλη η Ελλάδα.</a:t>
            </a:r>
            <a:br>
              <a:rPr lang="el-GR" sz="3200" b="1" dirty="0" smtClean="0">
                <a:solidFill>
                  <a:schemeClr val="bg2"/>
                </a:solidFill>
              </a:rPr>
            </a:br>
            <a:r>
              <a:rPr lang="el-GR" sz="3200" b="1" dirty="0" smtClean="0">
                <a:solidFill>
                  <a:schemeClr val="bg2"/>
                </a:solidFill>
              </a:rPr>
              <a:t>Ακόμα και οι γυναίκες βοηθούν όπως μπορούν.</a:t>
            </a:r>
            <a:endParaRPr lang="el-GR" sz="3200" b="1" dirty="0">
              <a:solidFill>
                <a:schemeClr val="bg2"/>
              </a:solidFill>
            </a:endParaRPr>
          </a:p>
        </p:txBody>
      </p:sp>
      <p:sp>
        <p:nvSpPr>
          <p:cNvPr id="33796" name="AutoShape 4" descr="Η ΣΥΜΒΟΛΗ ΤΩΝ ΓΥΝΑΙΚΩΝ ΣΤΟΝ ΠΟΛΕΜΟ ΤΟΥ 1940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3798" name="AutoShape 6" descr="Η ΣΥΜΒΟΛΗ ΤΩΝ ΓΥΝΑΙΚΩΝ ΣΤΟΝ ΠΟΛΕΜΟ ΤΟΥ 1940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33800" name="Picture 8" descr="28η Οκτωβρίου: Ο ρόλος των γυναικών και των παιδιών στον πόλεμο του '40 -  Mothersblog.g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0"/>
            <a:ext cx="3286116" cy="3214686"/>
          </a:xfrm>
          <a:prstGeom prst="rect">
            <a:avLst/>
          </a:prstGeom>
          <a:noFill/>
        </p:spPr>
      </p:pic>
      <p:sp>
        <p:nvSpPr>
          <p:cNvPr id="33802" name="AutoShape 10" descr="Γυναίκες Ελληνίδες στον πόλεμο του '40! | ΚΟΡΙΝΟΣ ON THE WE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33804" name="Picture 12" descr="Γυναίκες Ελληνίδες στον πόλεμο του '40! | ΚΟΡΙΝΟΣ ON THE 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86124"/>
            <a:ext cx="4929190" cy="2357454"/>
          </a:xfrm>
          <a:prstGeom prst="rect">
            <a:avLst/>
          </a:prstGeom>
          <a:noFill/>
        </p:spPr>
      </p:pic>
      <p:pic>
        <p:nvPicPr>
          <p:cNvPr id="33806" name="Picture 14" descr="ΗΠΕΙΡΟΣ - 1940 - ΓΥΝΑΙΚΕΣ ΠΟΥ ΜΑΖΕΥΟΥΝ ΠΕΤΡΕΣ ΓΙΑ ΤΗΝ ΕΠΙΣΚΕΥΗ ΔΡΟΜΟΥ  ,ΠΡΟΚΕΙΜΕΝΟΥ ΝΑ ΠΕΡΑΣΕΙ ΑΠΟ ΤΟΥΣ ΛΑΣΠΟΔΡΟΜΟΥΣ Ο ΕΛ… | Greece photography,  Greek history, Gree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60" y="3254384"/>
            <a:ext cx="4143372" cy="2389194"/>
          </a:xfrm>
          <a:prstGeom prst="rect">
            <a:avLst/>
          </a:prstGeom>
          <a:noFill/>
        </p:spPr>
      </p:pic>
      <p:pic>
        <p:nvPicPr>
          <p:cNvPr id="33794" name="Picture 2" descr="Οι συγκλονιστικές μαρτυρίες των γυναικών της Πίνδου τον Οκτώβριο του 1940 -  Newsbeas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5786446" cy="32647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b="1" dirty="0" smtClean="0">
                <a:solidFill>
                  <a:schemeClr val="bg2"/>
                </a:solidFill>
              </a:rPr>
              <a:t>Οι καλλιτέχνες ενθαρρύνουν το λαό. </a:t>
            </a:r>
            <a:endParaRPr lang="el-GR" b="1" dirty="0">
              <a:solidFill>
                <a:schemeClr val="bg2"/>
              </a:solidFill>
            </a:endParaRPr>
          </a:p>
        </p:txBody>
      </p:sp>
      <p:pic>
        <p:nvPicPr>
          <p:cNvPr id="34818" name="Picture 2" descr="28 Οκτωβρίου 1940 – 28 Οκτωβρίου 2015 – Μαζί για ΤΟ ΦΑΛΗΡΟ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14423"/>
            <a:ext cx="2214578" cy="3210912"/>
          </a:xfrm>
          <a:prstGeom prst="rect">
            <a:avLst/>
          </a:prstGeom>
          <a:noFill/>
        </p:spPr>
      </p:pic>
      <p:pic>
        <p:nvPicPr>
          <p:cNvPr id="34820" name="Picture 4" descr="Ο πόλεμος του 1940 - 41 με την πένα των Ελλήνων σκιτσογράφων! - ZimZam  Physic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500570"/>
            <a:ext cx="3643338" cy="2273008"/>
          </a:xfrm>
          <a:prstGeom prst="rect">
            <a:avLst/>
          </a:prstGeom>
          <a:noFill/>
        </p:spPr>
      </p:pic>
      <p:pic>
        <p:nvPicPr>
          <p:cNvPr id="34822" name="Picture 6" descr="Η θλιμμένη φθινοπωριάτικη Κυριακή, 27 Οκτωβρίου 1940 - ΤΑ ΑΘΗΝΑΪΚ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7" y="1214422"/>
            <a:ext cx="3500462" cy="2571768"/>
          </a:xfrm>
          <a:prstGeom prst="rect">
            <a:avLst/>
          </a:prstGeom>
          <a:noFill/>
        </p:spPr>
      </p:pic>
      <p:pic>
        <p:nvPicPr>
          <p:cNvPr id="34824" name="Picture 8" descr="Η γελοιογραφία στην υπηρεσία του Ελληνικού εθνικού αγών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480" y="1214422"/>
            <a:ext cx="2857520" cy="2329941"/>
          </a:xfrm>
          <a:prstGeom prst="rect">
            <a:avLst/>
          </a:prstGeom>
          <a:noFill/>
        </p:spPr>
      </p:pic>
      <p:pic>
        <p:nvPicPr>
          <p:cNvPr id="34826" name="Picture 10" descr="28η Οκτωβρίου 1940: Άγνωστα στοιχεία για τον Ελληνοϊταλικό πόλεμο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72" y="3831695"/>
            <a:ext cx="4786346" cy="28691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940s Floral wallpaper with relief… | Vintage Wallpapers - Online Sh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42844" y="214290"/>
            <a:ext cx="4000528" cy="6429420"/>
          </a:xfrm>
        </p:spPr>
        <p:txBody>
          <a:bodyPr>
            <a:normAutofit fontScale="92500"/>
          </a:bodyPr>
          <a:lstStyle/>
          <a:p>
            <a:r>
              <a:rPr lang="el-GR" dirty="0" smtClean="0"/>
              <a:t>Στις </a:t>
            </a:r>
            <a:r>
              <a:rPr lang="el-GR" b="1" dirty="0" smtClean="0"/>
              <a:t>13 Νοεμβρίου του 1940 </a:t>
            </a:r>
            <a:r>
              <a:rPr lang="el-GR" dirty="0" smtClean="0"/>
              <a:t>οι Ιταλοί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σταματούν τις επιθέσεις</a:t>
            </a:r>
            <a:r>
              <a:rPr lang="el-GR" dirty="0" smtClean="0"/>
              <a:t>.</a:t>
            </a:r>
          </a:p>
          <a:p>
            <a:r>
              <a:rPr lang="el-GR" dirty="0" smtClean="0"/>
              <a:t>Όλη η Ευρώπη μαθαίνει πως η Ελλάδα μάχεται σκληρά κατά των Ιταλών.</a:t>
            </a:r>
          </a:p>
          <a:p>
            <a:r>
              <a:rPr lang="el-GR" b="1" dirty="0" smtClean="0"/>
              <a:t>Ακόμα και αν έχει έρθει Βαρύς χειμώνας, οι Έλληνες μάχονται σκληρά.</a:t>
            </a:r>
            <a:endParaRPr lang="el-GR" b="1" dirty="0"/>
          </a:p>
        </p:txBody>
      </p:sp>
      <p:pic>
        <p:nvPicPr>
          <p:cNvPr id="35844" name="Picture 4" descr="ΠΙΝΔΟΣ - 1940 - ΕΛΛΗΝΕΣ ΣΤΡΑΤΙΩΤΕΣ ΣΕ ΧΙΟΝΙΣΜΕΝΟ ΤΟΠΙΟ - ΦΩΤΟΓΡΑΦΙΑ  ΔΗΜΗΤΡΗΣ ΧΑΡΙΣΙΑΔΗΣ | Greece photography, Greek history, Greek cult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0"/>
            <a:ext cx="500062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940s Floral wallpaper with relief… | Vintage Wallpapers - Online Sh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 descr="Τα «κλικ» του Β' Παγκοσμίου Πολέμου - Newsbeast"/>
          <p:cNvPicPr>
            <a:picLocks noChangeAspect="1" noChangeArrowheads="1"/>
          </p:cNvPicPr>
          <p:nvPr/>
        </p:nvPicPr>
        <p:blipFill>
          <a:blip r:embed="rId3" cstate="print">
            <a:lum bright="30000" contrast="-20000"/>
          </a:blip>
          <a:srcRect/>
          <a:stretch>
            <a:fillRect/>
          </a:stretch>
        </p:blipFill>
        <p:spPr bwMode="auto">
          <a:xfrm>
            <a:off x="214282" y="1146093"/>
            <a:ext cx="8662132" cy="5711931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214290"/>
            <a:ext cx="9144000" cy="635798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l-GR" sz="3600" b="1" dirty="0" smtClean="0"/>
              <a:t>200.000 Έλληνες μάχονται</a:t>
            </a:r>
          </a:p>
          <a:p>
            <a:pPr algn="ctr">
              <a:buNone/>
            </a:pPr>
            <a:r>
              <a:rPr lang="el-GR" sz="3600" b="1" dirty="0" smtClean="0"/>
              <a:t> εναντίον 250.000 Ιταλών</a:t>
            </a:r>
          </a:p>
          <a:p>
            <a:endParaRPr lang="el-GR" dirty="0" smtClean="0"/>
          </a:p>
          <a:p>
            <a:pPr algn="ctr">
              <a:buNone/>
            </a:pPr>
            <a:r>
              <a:rPr lang="el-GR" u="sng" dirty="0" smtClean="0"/>
              <a:t>ΟΙ ΕΛΛΗΝΕΣ ΑΠΕΛΕΥΘΕΡΩΝΟΥΝ</a:t>
            </a:r>
            <a:r>
              <a:rPr lang="el-GR" dirty="0" smtClean="0"/>
              <a:t>:</a:t>
            </a:r>
          </a:p>
          <a:p>
            <a:pPr>
              <a:buNone/>
            </a:pPr>
            <a:r>
              <a:rPr lang="el-GR" dirty="0" smtClean="0"/>
              <a:t>      *Καλπάκι        *</a:t>
            </a:r>
            <a:r>
              <a:rPr lang="el-GR" dirty="0" err="1" smtClean="0"/>
              <a:t>Δελβινάκια</a:t>
            </a:r>
            <a:r>
              <a:rPr lang="el-GR" dirty="0" smtClean="0"/>
              <a:t>           *Κόνιτσα  </a:t>
            </a:r>
          </a:p>
          <a:p>
            <a:pPr>
              <a:buNone/>
            </a:pPr>
            <a:r>
              <a:rPr lang="el-GR" dirty="0" smtClean="0"/>
              <a:t> </a:t>
            </a:r>
            <a:r>
              <a:rPr lang="el-GR" dirty="0" smtClean="0"/>
              <a:t>     *</a:t>
            </a:r>
            <a:r>
              <a:rPr lang="el-GR" dirty="0" err="1" smtClean="0"/>
              <a:t>Ερσέκα</a:t>
            </a:r>
            <a:r>
              <a:rPr lang="el-GR" dirty="0" smtClean="0"/>
              <a:t>          *</a:t>
            </a:r>
            <a:r>
              <a:rPr lang="el-GR" dirty="0" err="1" smtClean="0"/>
              <a:t>Μπόροβα</a:t>
            </a:r>
            <a:r>
              <a:rPr lang="el-GR" dirty="0" smtClean="0"/>
              <a:t>             *</a:t>
            </a:r>
            <a:r>
              <a:rPr lang="el-GR" dirty="0" err="1" smtClean="0"/>
              <a:t>Λεσκοβίκι</a:t>
            </a:r>
            <a:endParaRPr lang="el-GR" dirty="0" smtClean="0"/>
          </a:p>
          <a:p>
            <a:pPr>
              <a:buNone/>
            </a:pPr>
            <a:r>
              <a:rPr lang="el-GR" dirty="0" smtClean="0"/>
              <a:t> </a:t>
            </a:r>
            <a:r>
              <a:rPr lang="el-GR" dirty="0" smtClean="0"/>
              <a:t>     *Κορυτσά       *</a:t>
            </a:r>
            <a:r>
              <a:rPr lang="el-GR" dirty="0" err="1" smtClean="0"/>
              <a:t>Μοσχόπολη</a:t>
            </a:r>
            <a:r>
              <a:rPr lang="el-GR" dirty="0" smtClean="0"/>
              <a:t>          *</a:t>
            </a:r>
            <a:r>
              <a:rPr lang="el-GR" dirty="0" err="1" smtClean="0"/>
              <a:t>Μπόγραδετς</a:t>
            </a:r>
            <a:endParaRPr lang="el-GR" dirty="0" smtClean="0"/>
          </a:p>
          <a:p>
            <a:pPr>
              <a:buNone/>
            </a:pPr>
            <a:r>
              <a:rPr lang="el-GR" dirty="0" smtClean="0"/>
              <a:t>      *</a:t>
            </a:r>
            <a:r>
              <a:rPr lang="el-GR" dirty="0" err="1" smtClean="0"/>
              <a:t>Πρεμέτη</a:t>
            </a:r>
            <a:r>
              <a:rPr lang="el-GR" dirty="0" smtClean="0"/>
              <a:t>       *</a:t>
            </a:r>
            <a:r>
              <a:rPr lang="el-GR" dirty="0" err="1" smtClean="0"/>
              <a:t>Φράσερι</a:t>
            </a:r>
            <a:r>
              <a:rPr lang="el-GR" dirty="0" smtClean="0"/>
              <a:t>                *Άγιοι Σαράντα</a:t>
            </a:r>
          </a:p>
          <a:p>
            <a:pPr>
              <a:buNone/>
            </a:pPr>
            <a:r>
              <a:rPr lang="el-GR" dirty="0" smtClean="0"/>
              <a:t> </a:t>
            </a:r>
            <a:r>
              <a:rPr lang="el-GR" dirty="0" smtClean="0"/>
              <a:t>     *</a:t>
            </a:r>
            <a:r>
              <a:rPr lang="el-GR" dirty="0" err="1" smtClean="0"/>
              <a:t>Δέλβινο</a:t>
            </a:r>
            <a:r>
              <a:rPr lang="el-GR" dirty="0" smtClean="0"/>
              <a:t>        *Αργυρόκαστρο     *</a:t>
            </a:r>
            <a:r>
              <a:rPr lang="el-GR" dirty="0" err="1" smtClean="0"/>
              <a:t>Χειμάρρα</a:t>
            </a:r>
            <a:endParaRPr lang="el-GR" dirty="0" smtClean="0"/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230+ 1940 Illustrations, Royalty-Free Vector Graphics &amp; Clip Art - iStock |  1940 woman, 1940 radio, 1940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2943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885828" y="796892"/>
            <a:ext cx="7615262" cy="989034"/>
          </a:xfrm>
        </p:spPr>
        <p:txBody>
          <a:bodyPr>
            <a:noAutofit/>
          </a:bodyPr>
          <a:lstStyle/>
          <a:p>
            <a:r>
              <a:rPr lang="el-GR" sz="2800" dirty="0" smtClean="0">
                <a:solidFill>
                  <a:schemeClr val="bg2"/>
                </a:solidFill>
              </a:rPr>
              <a:t>Η ορμή του ελληνικού στρατού σε </a:t>
            </a:r>
            <a:r>
              <a:rPr lang="el-GR" sz="2800" dirty="0" err="1" smtClean="0">
                <a:solidFill>
                  <a:schemeClr val="bg2"/>
                </a:solidFill>
              </a:rPr>
              <a:t>Δέλβινο</a:t>
            </a:r>
            <a:r>
              <a:rPr lang="el-GR" sz="2800" dirty="0" smtClean="0">
                <a:solidFill>
                  <a:schemeClr val="bg2"/>
                </a:solidFill>
              </a:rPr>
              <a:t>, Αργυρόκαστρο και Τεπελένι.</a:t>
            </a:r>
            <a:br>
              <a:rPr lang="el-GR" sz="2800" dirty="0" smtClean="0">
                <a:solidFill>
                  <a:schemeClr val="bg2"/>
                </a:solidFill>
              </a:rPr>
            </a:br>
            <a:r>
              <a:rPr lang="el-GR" sz="2800" b="1" dirty="0" smtClean="0">
                <a:solidFill>
                  <a:schemeClr val="bg2"/>
                </a:solidFill>
              </a:rPr>
              <a:t>Για 3</a:t>
            </a:r>
            <a:r>
              <a:rPr lang="el-GR" sz="2800" b="1" baseline="30000" dirty="0" smtClean="0">
                <a:solidFill>
                  <a:schemeClr val="bg2"/>
                </a:solidFill>
              </a:rPr>
              <a:t>η</a:t>
            </a:r>
            <a:r>
              <a:rPr lang="el-GR" sz="2800" b="1" dirty="0" smtClean="0">
                <a:solidFill>
                  <a:schemeClr val="bg2"/>
                </a:solidFill>
              </a:rPr>
              <a:t> φορά ελευθερώνεται η Βόρειος Ήπειρος. </a:t>
            </a:r>
            <a:endParaRPr lang="el-GR" sz="2800" b="1" dirty="0">
              <a:solidFill>
                <a:schemeClr val="bg2"/>
              </a:solidFill>
            </a:endParaRPr>
          </a:p>
        </p:txBody>
      </p:sp>
      <p:pic>
        <p:nvPicPr>
          <p:cNvPr id="39942" name="Picture 6" descr="Η ορμή του ελληνικού στρατού σε Δέλβινο, Αργυρόκαστρο και Τεπελένι |  Ειδήσεις &amp; Νέα από την Βόρειο Ήπειρο epimenoume.g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162196"/>
            <a:ext cx="8072494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230+ 1940 Illustrations, Royalty-Free Vector Graphics &amp; Clip Art - iStock |  1940 woman, 1940 radio, 1940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2943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37892" name="Picture 4" descr="Η IV Μεραρχία Πελοποννήσου απελευθερώνει το Αργυρόκαστρο, 8 Δεκεμβρίου 1940  | Arcadia Port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642918"/>
            <a:ext cx="7838136" cy="5643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30+ 1940 Illustrations, Royalty-Free Vector Graphics &amp; Clip Art - iStock |  1940 woman, 1940 radio, 1940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2943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38914" name="Picture 2" descr="Μάχη της Χειμάρρας - Βικιπαίδει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571480"/>
            <a:ext cx="7643866" cy="5720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940s Floral wallpaper with relief… | Vintage Wallpapers - Online Sh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55468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l-GR" sz="4800" dirty="0" smtClean="0"/>
          </a:p>
          <a:p>
            <a:pPr algn="ctr">
              <a:buNone/>
            </a:pPr>
            <a:r>
              <a:rPr lang="el-GR" sz="4800" b="1" dirty="0" smtClean="0">
                <a:ln w="28575">
                  <a:solidFill>
                    <a:srgbClr val="002060"/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ΟΙ ΕΛΛΗΝΕΣ ΔΕΙΧΝΟΥΝ ΣΕ ΟΛΟ ΤΟΝ ΚΟΣΜΟ ΌΤΙ ΜΠΟΡΟΥΝ ΝΑ ΚΑΤΑΦΕΡΟΥΝ ΠΟΛΛΑ ΚΑΙ ΝΑ ΑΝΤΙΣΤΑΘΟΥΝ ΑΚΟΜΑ ΚΑΙ ΣΕ ΈΝΑΝ ΜΕΓΑΛΟ ΕΧΘΡΟ.</a:t>
            </a:r>
            <a:endParaRPr lang="el-GR" sz="4800" b="1" dirty="0">
              <a:ln w="28575">
                <a:solidFill>
                  <a:srgbClr val="002060"/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30+ 1940 Illustrations, Royalty-Free Vector Graphics &amp; Clip Art - iStock |  1940 woman, 1940 radio, 1940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2943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7758"/>
          </a:xfrm>
        </p:spPr>
        <p:txBody>
          <a:bodyPr/>
          <a:lstStyle/>
          <a:p>
            <a:pPr algn="ctr">
              <a:buNone/>
            </a:pPr>
            <a:r>
              <a:rPr lang="el-GR" b="1" i="1" cap="all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   </a:t>
            </a:r>
            <a:r>
              <a:rPr lang="el-GR" b="1" i="1" cap="all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ΑΥΤΑ </a:t>
            </a:r>
            <a:r>
              <a:rPr lang="el-GR" b="1" i="1" cap="all" dirty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ΓΙΑ ΤΑ ΟΠΟΙΑ ΠΟΛΕΜΗΣΑΝ </a:t>
            </a:r>
            <a:r>
              <a:rPr lang="el-GR" b="1" i="1" cap="all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ΟΙ ΠΑΠΠΟΥΔΕΣ </a:t>
            </a:r>
            <a:r>
              <a:rPr lang="el-GR" b="1" i="1" cap="all" dirty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ΚΑΙ ΟΙ </a:t>
            </a:r>
            <a:endParaRPr lang="el-GR" b="1" i="1" cap="all" dirty="0" smtClean="0">
              <a:solidFill>
                <a:schemeClr val="accent5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el-GR" b="1" i="1" cap="all" dirty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 </a:t>
            </a:r>
            <a:r>
              <a:rPr lang="el-GR" b="1" i="1" cap="all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 ΠΡΟ-ΠΑΠΠΟΥΔΕΣ </a:t>
            </a:r>
            <a:r>
              <a:rPr lang="el-GR" b="1" i="1" cap="all" dirty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ΜΑΣ </a:t>
            </a:r>
            <a:endParaRPr lang="el-GR" b="1" i="1" cap="all" dirty="0" smtClean="0">
              <a:solidFill>
                <a:schemeClr val="accent5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el-GR" b="1" i="1" cap="all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ΤΟΤΕ </a:t>
            </a:r>
            <a:r>
              <a:rPr lang="el-GR" b="1" i="1" cap="all" dirty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ΤΟ ΄40 </a:t>
            </a:r>
            <a:endParaRPr lang="el-GR" b="1" i="1" cap="all" dirty="0" smtClean="0">
              <a:solidFill>
                <a:schemeClr val="accent5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el-GR" b="1" i="1" cap="all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ΜΕ </a:t>
            </a:r>
            <a:r>
              <a:rPr lang="el-GR" b="1" i="1" cap="all" dirty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ΤΟ ΧΑΜΟΓΕΛΟ ΣΤΑ ΧΕΙΛΗ…</a:t>
            </a:r>
            <a:endParaRPr lang="el-GR" b="1" dirty="0">
              <a:solidFill>
                <a:schemeClr val="accent5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940s Floral wallpaper with relief… | Vintage Wallpapers - Online Sh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500694" y="500042"/>
            <a:ext cx="3186106" cy="6072230"/>
          </a:xfrm>
        </p:spPr>
        <p:txBody>
          <a:bodyPr/>
          <a:lstStyle/>
          <a:p>
            <a:pPr algn="ctr">
              <a:buNone/>
            </a:pPr>
            <a:endParaRPr lang="el-GR" dirty="0" smtClean="0"/>
          </a:p>
          <a:p>
            <a:pPr algn="ctr">
              <a:buNone/>
            </a:pPr>
            <a:r>
              <a:rPr lang="el-GR" dirty="0" smtClean="0"/>
              <a:t> </a:t>
            </a:r>
            <a:r>
              <a:rPr lang="el-GR" b="1" dirty="0" smtClean="0"/>
              <a:t>Ο Χίτλερ</a:t>
            </a:r>
            <a:r>
              <a:rPr lang="el-GR" dirty="0" smtClean="0"/>
              <a:t>, αρχηγός των Γερμανών, έχοντας κυριεύσει μεγάλο μέρος των Βαλκανίων </a:t>
            </a:r>
            <a:r>
              <a:rPr lang="el-GR" b="1" dirty="0" smtClean="0"/>
              <a:t>παρακολουθεί τα γεγονότα</a:t>
            </a:r>
            <a:r>
              <a:rPr lang="el-GR" dirty="0" smtClean="0"/>
              <a:t>.</a:t>
            </a:r>
            <a:endParaRPr lang="el-GR" dirty="0"/>
          </a:p>
        </p:txBody>
      </p:sp>
      <p:sp>
        <p:nvSpPr>
          <p:cNvPr id="8" name="7 - Ορθογώνιο τρίγωνο"/>
          <p:cNvSpPr/>
          <p:nvPr/>
        </p:nvSpPr>
        <p:spPr>
          <a:xfrm>
            <a:off x="0" y="0"/>
            <a:ext cx="6929454" cy="6858000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10 - Ορθογώνιο τρίγωνο"/>
          <p:cNvSpPr/>
          <p:nvPr/>
        </p:nvSpPr>
        <p:spPr>
          <a:xfrm rot="10800000">
            <a:off x="214282" y="0"/>
            <a:ext cx="2357454" cy="2643206"/>
          </a:xfrm>
          <a:prstGeom prst="rt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1990" name="Picture 6" descr="Τι γράφουν οι χρήστες στο Amazon για το «Αγών μου» του Χίτλερ που  κυκλοφορεί ξανά την επόμενη εβδομάδα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714356"/>
            <a:ext cx="5327100" cy="5500702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940s Floral wallpaper with relief… | Vintage Wallpapers - Online Sh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42844" y="285728"/>
            <a:ext cx="8229600" cy="5483245"/>
          </a:xfrm>
        </p:spPr>
        <p:txBody>
          <a:bodyPr/>
          <a:lstStyle/>
          <a:p>
            <a:r>
              <a:rPr lang="el-GR" b="1" dirty="0" smtClean="0"/>
              <a:t>Ο Χίτλερ </a:t>
            </a:r>
            <a:r>
              <a:rPr lang="el-GR" dirty="0" smtClean="0"/>
              <a:t>πρότεινε να επέμβουν τα γερμανικά στρατεύματα για να λήξει ο πόλεμος.</a:t>
            </a:r>
          </a:p>
          <a:p>
            <a:r>
              <a:rPr lang="el-GR" dirty="0" smtClean="0"/>
              <a:t>Στην πραγματικότητα όμως </a:t>
            </a:r>
            <a:r>
              <a:rPr lang="el-GR" b="1" dirty="0" smtClean="0"/>
              <a:t>επιτέθηκε</a:t>
            </a:r>
            <a:r>
              <a:rPr lang="el-GR" dirty="0" smtClean="0"/>
              <a:t> και αυτός στις </a:t>
            </a:r>
            <a:r>
              <a:rPr lang="el-GR" b="1" dirty="0" smtClean="0"/>
              <a:t>6 Απριλίου του 1941 </a:t>
            </a:r>
            <a:r>
              <a:rPr lang="el-GR" dirty="0" smtClean="0"/>
              <a:t>στην Ελλάδα από τα Σκόπια. </a:t>
            </a:r>
          </a:p>
          <a:p>
            <a:r>
              <a:rPr lang="el-GR" dirty="0" smtClean="0"/>
              <a:t>Η Ιταλία συνεχίζει να μάχεται στο πλευρό της Γερμανίας και </a:t>
            </a:r>
            <a:r>
              <a:rPr lang="el-GR" b="1" dirty="0" smtClean="0"/>
              <a:t>η Ελλάδα                                      βρέθηκε υπό γερμανική                                                κατοχή για σχεδόν 3                                                           χρόνια (1941-1944).</a:t>
            </a:r>
            <a:endParaRPr lang="el-GR" b="1" dirty="0"/>
          </a:p>
        </p:txBody>
      </p:sp>
      <p:pic>
        <p:nvPicPr>
          <p:cNvPr id="48132" name="Picture 4" descr="Ο «θεόσταλτος» Χίτλερ, ο «ευσεβής» Μουσολίνι και η Εκκλησία της Ελλάδος |  Ημεροδρόμο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567135"/>
            <a:ext cx="3976718" cy="307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940s Floral wallpaper with relief… | Vintage Wallpapers - Online Sh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6000760" y="428604"/>
            <a:ext cx="3143240" cy="6286544"/>
          </a:xfrm>
        </p:spPr>
        <p:txBody>
          <a:bodyPr>
            <a:normAutofit fontScale="85000" lnSpcReduction="10000"/>
          </a:bodyPr>
          <a:lstStyle/>
          <a:p>
            <a:r>
              <a:rPr lang="el-GR" dirty="0" smtClean="0"/>
              <a:t>Σ</a:t>
            </a:r>
            <a:r>
              <a:rPr lang="el-GR" dirty="0" smtClean="0"/>
              <a:t>τις </a:t>
            </a:r>
            <a:r>
              <a:rPr lang="el-GR" b="1" dirty="0" smtClean="0"/>
              <a:t>6 Ιουνίου 1944 στη Νορμανδία </a:t>
            </a:r>
            <a:r>
              <a:rPr lang="el-GR" dirty="0" smtClean="0"/>
              <a:t>έγινε η </a:t>
            </a:r>
            <a:r>
              <a:rPr lang="el-GR" b="1" dirty="0" smtClean="0"/>
              <a:t>αποβίβαση των συμμάχων</a:t>
            </a:r>
            <a:r>
              <a:rPr lang="el-GR" dirty="0" smtClean="0"/>
              <a:t>, η οποία σηματοδότησε την ήττα των Γερμανών.</a:t>
            </a:r>
          </a:p>
          <a:p>
            <a:r>
              <a:rPr lang="el-GR" b="1" dirty="0" smtClean="0"/>
              <a:t>Στις 12 Οκτωβρίου του 1944 οι Γερμανικές δυνάμεις αποχωρούν από όλες τις χώρες.</a:t>
            </a:r>
            <a:r>
              <a:rPr lang="el-GR" b="1" dirty="0" smtClean="0"/>
              <a:t>   </a:t>
            </a:r>
            <a:endParaRPr lang="el-GR" b="1" dirty="0"/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500306"/>
            <a:ext cx="5786478" cy="4249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- Ορθογώνιο"/>
          <p:cNvSpPr/>
          <p:nvPr/>
        </p:nvSpPr>
        <p:spPr>
          <a:xfrm>
            <a:off x="428596" y="191982"/>
            <a:ext cx="52864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l-GR" sz="3200" b="1" u="sng" dirty="0" smtClean="0">
                <a:solidFill>
                  <a:srgbClr val="860000"/>
                </a:solidFill>
              </a:rPr>
              <a:t>ΤΟ ΤΕΛΟΣ ΤΟΥ ΠΟΛΕΜΟΥ</a:t>
            </a:r>
          </a:p>
          <a:p>
            <a:pPr algn="ctr"/>
            <a:r>
              <a:rPr lang="el-GR" sz="2800" dirty="0" smtClean="0">
                <a:ln>
                  <a:solidFill>
                    <a:srgbClr val="002060"/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Η αντίσταση των Ελλήνων βοήθησε τους Σοβιετικούς να οργανωθούν, να αμυνθούν και να νικήσουν τους Γερμανούς.</a:t>
            </a:r>
            <a:endParaRPr lang="el-GR" sz="2800" dirty="0" smtClean="0">
              <a:ln>
                <a:solidFill>
                  <a:srgbClr val="002060"/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5062" name="Picture 6" descr="Απελευθέρωση της Αθήνας (1944) - Βικιπαίδει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9" name="8 - Ορθογώνιο"/>
          <p:cNvSpPr/>
          <p:nvPr/>
        </p:nvSpPr>
        <p:spPr>
          <a:xfrm>
            <a:off x="0" y="571480"/>
            <a:ext cx="9144000" cy="1785950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28596" y="500042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l-GR" sz="4000" b="1" dirty="0" smtClean="0"/>
              <a:t>12 Οκτωβρίου 1944</a:t>
            </a:r>
          </a:p>
          <a:p>
            <a:pPr algn="ctr">
              <a:buNone/>
            </a:pPr>
            <a:r>
              <a:rPr lang="el-GR" sz="3600" b="1" dirty="0" smtClean="0"/>
              <a:t>Η Αθήνα Απελευθερώνεται από τους Γερμανούς</a:t>
            </a:r>
            <a:endParaRPr lang="el-GR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https://mediaday.gr/wp-content/uploads/2019/10/511F45AA-3510-40D3-A654-5255B70DB5F9-696x42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100670" y="785794"/>
            <a:ext cx="3757610" cy="3757626"/>
          </a:xfrm>
        </p:spPr>
        <p:txBody>
          <a:bodyPr/>
          <a:lstStyle/>
          <a:p>
            <a:pPr algn="ctr">
              <a:buNone/>
            </a:pPr>
            <a:r>
              <a:rPr lang="el-GR" b="1" dirty="0" smtClean="0">
                <a:ln w="19050">
                  <a:solidFill>
                    <a:srgbClr val="00206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ΔΕΝ ΞΕΧΝΩ</a:t>
            </a:r>
          </a:p>
          <a:p>
            <a:pPr algn="ctr">
              <a:buNone/>
            </a:pPr>
            <a:r>
              <a:rPr lang="el-GR" b="1" dirty="0" smtClean="0">
                <a:ln w="19050">
                  <a:solidFill>
                    <a:srgbClr val="00206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ΔΙΑΦΥΛΑΣΣΩ </a:t>
            </a:r>
          </a:p>
          <a:p>
            <a:pPr algn="ctr">
              <a:buNone/>
            </a:pPr>
            <a:r>
              <a:rPr lang="el-GR" b="1" dirty="0" smtClean="0">
                <a:ln w="19050">
                  <a:solidFill>
                    <a:srgbClr val="00206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ΚΑΙ</a:t>
            </a:r>
          </a:p>
          <a:p>
            <a:pPr algn="ctr">
              <a:buNone/>
            </a:pPr>
            <a:r>
              <a:rPr lang="el-GR" b="1" dirty="0" smtClean="0">
                <a:ln w="19050">
                  <a:solidFill>
                    <a:srgbClr val="00206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ΣΥΝΕΧΙΖΩ ΤΗΝ ΙΣΤΟΡΙΑ</a:t>
            </a:r>
            <a:endParaRPr lang="el-GR" b="1" dirty="0">
              <a:ln w="19050">
                <a:solidFill>
                  <a:srgbClr val="002060"/>
                </a:solidFill>
              </a:ln>
              <a:solidFill>
                <a:schemeClr val="accent5">
                  <a:lumMod val="75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6082" name="AutoShape 2" descr="28 Οκτωβρίου 1940: Το «ΟΧΙ» της Ελλάδας στην Ιταλία - MediaD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8" name="7 - Ορθογώνιο"/>
          <p:cNvSpPr/>
          <p:nvPr/>
        </p:nvSpPr>
        <p:spPr>
          <a:xfrm>
            <a:off x="79873" y="4786322"/>
            <a:ext cx="327743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l-GR" sz="4400" b="1" dirty="0" smtClean="0">
                <a:ln w="28575">
                  <a:noFill/>
                </a:ln>
              </a:rPr>
              <a:t>ΖΗΤΩ Η 28</a:t>
            </a:r>
            <a:r>
              <a:rPr lang="el-GR" sz="4400" b="1" baseline="30000" dirty="0" smtClean="0">
                <a:ln w="28575">
                  <a:noFill/>
                </a:ln>
              </a:rPr>
              <a:t>η</a:t>
            </a:r>
          </a:p>
          <a:p>
            <a:pPr algn="ctr">
              <a:buNone/>
            </a:pPr>
            <a:r>
              <a:rPr lang="el-GR" sz="4400" b="1" dirty="0" smtClean="0">
                <a:ln w="28575">
                  <a:noFill/>
                </a:ln>
              </a:rPr>
              <a:t> ΟΚΤΩΒΡΙΟΥ!</a:t>
            </a:r>
            <a:endParaRPr lang="el-GR" sz="4400" b="1" dirty="0">
              <a:ln w="28575">
                <a:noFill/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230+ 1940 Illustrations, Royalty-Free Vector Graphics &amp; Clip Art - iStock |  1940 woman, 1940 radio, 1940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2943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714348" y="428604"/>
            <a:ext cx="7772400" cy="1470025"/>
          </a:xfrm>
        </p:spPr>
        <p:txBody>
          <a:bodyPr>
            <a:normAutofit/>
          </a:bodyPr>
          <a:lstStyle/>
          <a:p>
            <a:r>
              <a:rPr lang="el-GR" sz="6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 ΕΠΟΣ ΤΟΥ</a:t>
            </a:r>
            <a:endParaRPr lang="el-GR" sz="66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Cyfra 90 Na ścianie Tekstury Tła Ciemnej Strony Obraz Stock - Obraz  złożonej z tekstura, wallah: 160956315"/>
          <p:cNvPicPr>
            <a:picLocks noChangeAspect="1" noChangeArrowheads="1"/>
          </p:cNvPicPr>
          <p:nvPr/>
        </p:nvPicPr>
        <p:blipFill>
          <a:blip r:embed="rId3" cstate="print">
            <a:lum bright="-30000" contrast="40000"/>
          </a:blip>
          <a:srcRect/>
          <a:stretch>
            <a:fillRect/>
          </a:stretch>
        </p:blipFill>
        <p:spPr bwMode="auto">
          <a:xfrm>
            <a:off x="1500166" y="2000240"/>
            <a:ext cx="6286544" cy="35388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230+ 1940 Illustrations, Royalty-Free Vector Graphics &amp; Clip Art - iStock |  1940 woman, 1940 radio, 1940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2943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 descr="η στολες του ελληνικου στρατου απο το 1940 ως 2018, Τα όπλα και εξοπλισμός  του Ελληνικού | OffLine Post - julien-chambon.c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32830">
            <a:off x="6060770" y="4733905"/>
            <a:ext cx="2705100" cy="1685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Έπος 1940. Ο πρώτος αξιωματικός που μπήκε στην Κορυτσά και παρέδωσε την  πόλη σε ελληνική διοίκηση. Γιατί εκτελέστηκαν επί τόπου δύο Έλληνες  στρατιώτες που πανικοβλήθηκαν και υποχώρησαν - ΜΗΧΑΝΗ ΤΟΥ ΧΡΟΝΟΥ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47745">
            <a:off x="360376" y="4579942"/>
            <a:ext cx="2543175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8" name="Picture 10" descr="28η Οκτωβρίου 1940: Γράμματα στρατιωτών από το μέτωπο – «Να κάμετε  χαλύβδινη καρδιά και να μην σας δειλιάζει ο πόλεμος» – Pronews.g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17952">
            <a:off x="4556131" y="2723678"/>
            <a:ext cx="4079238" cy="2000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η στολες του ελληνικου στρατου απο το 1940 ως 2018, Τα όπλα και εξοπλισμός  του Ελληνικού | OffLine Post - julien-chambon.co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488" y="4214818"/>
            <a:ext cx="3257470" cy="1953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6" name="Picture 8" descr="η στολες του ελληνικου στρατου απο το 1940 ως 2018, Τα όπλα και εξοπλισμός  του Ελληνικού | OffLine Post - julien-chambon.co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573238">
            <a:off x="388861" y="2254026"/>
            <a:ext cx="4009530" cy="2275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64" name="Picture 16" descr="Αφιέρωμα στη μάχη της Κρήτης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4678" y="285728"/>
            <a:ext cx="3238490" cy="2428868"/>
          </a:xfrm>
          <a:prstGeom prst="rect">
            <a:avLst/>
          </a:prstGeom>
          <a:noFill/>
        </p:spPr>
      </p:pic>
      <p:pic>
        <p:nvPicPr>
          <p:cNvPr id="2060" name="Picture 12" descr="Η ΜΑΧΗ ΤΩΝ ΟΧΥΡΩΝ – Fort Roupe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176041">
            <a:off x="6241682" y="1156188"/>
            <a:ext cx="2646130" cy="1757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62" name="Picture 14" descr="Η Μάχη της Κρήτης: Μια σπάνια μαρτυρία ενός Γερμανού Αξιωματικού των  Αλεξιπτωτιστών! (Φώτο Ντοκουμέντα) | Διακόνημα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8596" y="642918"/>
            <a:ext cx="2666020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940s Floral wallpaper with relief… | Vintage Wallpapers - Online Sh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860000"/>
                </a:solidFill>
              </a:rPr>
              <a:t>B</a:t>
            </a:r>
            <a:r>
              <a:rPr lang="el-GR" b="1" dirty="0" smtClean="0">
                <a:solidFill>
                  <a:srgbClr val="860000"/>
                </a:solidFill>
              </a:rPr>
              <a:t>΄ ΠΑΓΚΟΣΜΙΟΣ ΠΟΛΕΜΟΣ</a:t>
            </a:r>
            <a:endParaRPr lang="el-GR" b="1" dirty="0">
              <a:solidFill>
                <a:srgbClr val="860000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285860"/>
            <a:ext cx="3614734" cy="4840303"/>
          </a:xfrm>
        </p:spPr>
        <p:txBody>
          <a:bodyPr>
            <a:normAutofit fontScale="85000" lnSpcReduction="10000"/>
          </a:bodyPr>
          <a:lstStyle/>
          <a:p>
            <a:endParaRPr lang="el-GR" dirty="0" smtClean="0"/>
          </a:p>
          <a:p>
            <a:r>
              <a:rPr lang="el-GR" dirty="0" smtClean="0"/>
              <a:t>Ξεκίνησε την 1η Σεπτεμβρίου 1939</a:t>
            </a:r>
          </a:p>
          <a:p>
            <a:r>
              <a:rPr lang="el-GR" dirty="0" smtClean="0"/>
              <a:t>Όταν η Γερμανία έκανε επίθεση στην Πολωνία</a:t>
            </a:r>
          </a:p>
          <a:p>
            <a:r>
              <a:rPr lang="el-GR" dirty="0" smtClean="0"/>
              <a:t>Η Αγγλία &amp; η Γαλλία κήρυξαν πόλεμο στην Γερμανία.</a:t>
            </a:r>
          </a:p>
          <a:p>
            <a:r>
              <a:rPr lang="el-GR" dirty="0" smtClean="0"/>
              <a:t>Όλη η Ευρώπη μπήκε σε εποχή πολέμου.</a:t>
            </a:r>
          </a:p>
        </p:txBody>
      </p:sp>
      <p:pic>
        <p:nvPicPr>
          <p:cNvPr id="17410" name="Picture 2" descr="Β Παγκόσμιος Πόλεμος Η έκβαση του πολέμου στην Ευρώπη Νοέμβριος Μάιος ppt  κατέβασμ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1857364"/>
            <a:ext cx="4857720" cy="3643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940s Floral wallpaper with relief… | Vintage Wallpapers - Online Sh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/>
              <a:t>ΤΑ ΔΥΟ ΜΕΤΩΠΑ:</a:t>
            </a:r>
            <a:endParaRPr lang="el-GR" b="1" dirty="0"/>
          </a:p>
        </p:txBody>
      </p:sp>
      <p:pic>
        <p:nvPicPr>
          <p:cNvPr id="16388" name="Picture 4" descr="Τα «κλικ» του Β' Παγκοσμίου Πολέμου - Newsbeast"/>
          <p:cNvPicPr>
            <a:picLocks noChangeAspect="1" noChangeArrowheads="1"/>
          </p:cNvPicPr>
          <p:nvPr/>
        </p:nvPicPr>
        <p:blipFill>
          <a:blip r:embed="rId3" cstate="print">
            <a:lum bright="30000" contrast="-20000"/>
          </a:blip>
          <a:srcRect/>
          <a:stretch>
            <a:fillRect/>
          </a:stretch>
        </p:blipFill>
        <p:spPr bwMode="auto">
          <a:xfrm>
            <a:off x="214282" y="1003217"/>
            <a:ext cx="8662132" cy="5711931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00034" y="1571612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l-GR" b="1" dirty="0" smtClean="0"/>
              <a:t>           </a:t>
            </a:r>
            <a:r>
              <a:rPr lang="el-GR" b="1" dirty="0" smtClean="0">
                <a:solidFill>
                  <a:srgbClr val="860000"/>
                </a:solidFill>
              </a:rPr>
              <a:t>ΑΞΟΝΑΣ                            ΣΥΜΜΑΧΙΑ</a:t>
            </a:r>
          </a:p>
          <a:p>
            <a:pPr>
              <a:buNone/>
            </a:pPr>
            <a:endParaRPr lang="el-GR" b="1" dirty="0" smtClean="0"/>
          </a:p>
          <a:p>
            <a:pPr>
              <a:buNone/>
            </a:pPr>
            <a:r>
              <a:rPr lang="el-GR" dirty="0"/>
              <a:t> </a:t>
            </a:r>
            <a:r>
              <a:rPr lang="el-GR" dirty="0" smtClean="0"/>
              <a:t> </a:t>
            </a:r>
          </a:p>
          <a:p>
            <a:pPr>
              <a:buNone/>
            </a:pPr>
            <a:r>
              <a:rPr lang="el-GR" dirty="0"/>
              <a:t> </a:t>
            </a:r>
            <a:r>
              <a:rPr lang="el-GR" dirty="0" smtClean="0"/>
              <a:t>       </a:t>
            </a:r>
            <a:r>
              <a:rPr lang="el-GR" b="1" dirty="0" smtClean="0"/>
              <a:t>Γερμανία                                  Αγγλία</a:t>
            </a:r>
          </a:p>
          <a:p>
            <a:pPr>
              <a:buNone/>
            </a:pPr>
            <a:r>
              <a:rPr lang="el-GR" b="1" dirty="0"/>
              <a:t> </a:t>
            </a:r>
            <a:r>
              <a:rPr lang="el-GR" b="1" dirty="0" smtClean="0"/>
              <a:t>         Ιταλία                                      Γαλλία</a:t>
            </a:r>
          </a:p>
          <a:p>
            <a:pPr>
              <a:buNone/>
            </a:pPr>
            <a:r>
              <a:rPr lang="el-GR" b="1" dirty="0"/>
              <a:t> </a:t>
            </a:r>
            <a:r>
              <a:rPr lang="el-GR" b="1" dirty="0" smtClean="0"/>
              <a:t>       Ιαπωνία                            Σοβιετική Ένωση</a:t>
            </a:r>
          </a:p>
          <a:p>
            <a:pPr>
              <a:buNone/>
            </a:pPr>
            <a:r>
              <a:rPr lang="el-GR" b="1" dirty="0"/>
              <a:t> </a:t>
            </a:r>
            <a:r>
              <a:rPr lang="el-GR" b="1" dirty="0" smtClean="0"/>
              <a:t>                                                           Η.Π.Α</a:t>
            </a:r>
            <a:endParaRPr lang="el-GR" b="1" dirty="0"/>
          </a:p>
        </p:txBody>
      </p:sp>
      <p:sp>
        <p:nvSpPr>
          <p:cNvPr id="5" name="4 - Βέλος προς τα κάτω"/>
          <p:cNvSpPr/>
          <p:nvPr/>
        </p:nvSpPr>
        <p:spPr>
          <a:xfrm>
            <a:off x="2000232" y="2285992"/>
            <a:ext cx="428628" cy="928694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5 - Βέλος προς τα κάτω"/>
          <p:cNvSpPr/>
          <p:nvPr/>
        </p:nvSpPr>
        <p:spPr>
          <a:xfrm>
            <a:off x="6286512" y="2357430"/>
            <a:ext cx="428628" cy="928694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940s Floral wallpaper with relief… | Vintage Wallpapers - Online Sh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286380" y="274638"/>
            <a:ext cx="3400420" cy="1143000"/>
          </a:xfrm>
        </p:spPr>
        <p:txBody>
          <a:bodyPr>
            <a:normAutofit fontScale="90000"/>
          </a:bodyPr>
          <a:lstStyle/>
          <a:p>
            <a:r>
              <a:rPr lang="el-GR" b="1" dirty="0" err="1" smtClean="0"/>
              <a:t>Μπενίτο</a:t>
            </a:r>
            <a:r>
              <a:rPr lang="el-GR" b="1" dirty="0" smtClean="0"/>
              <a:t> Μουσολίνι</a:t>
            </a:r>
            <a:endParaRPr lang="el-GR" b="1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000628" y="1600200"/>
            <a:ext cx="4143372" cy="4829196"/>
          </a:xfrm>
        </p:spPr>
        <p:txBody>
          <a:bodyPr>
            <a:normAutofit fontScale="92500" lnSpcReduction="20000"/>
          </a:bodyPr>
          <a:lstStyle/>
          <a:p>
            <a:r>
              <a:rPr lang="el-GR" dirty="0" smtClean="0"/>
              <a:t>Ήταν αρχηγός των Ιταλών.</a:t>
            </a:r>
          </a:p>
          <a:p>
            <a:r>
              <a:rPr lang="el-GR" dirty="0" smtClean="0"/>
              <a:t>Το 1939 καταλαμβάνει την Αλβανία.</a:t>
            </a:r>
          </a:p>
          <a:p>
            <a:r>
              <a:rPr lang="el-GR" dirty="0" smtClean="0"/>
              <a:t>Τα στρατεύματά του βρίσκονται κοντά στα σύνορα Ελλάδας –Αλβανίας.</a:t>
            </a:r>
          </a:p>
          <a:p>
            <a:r>
              <a:rPr lang="el-GR" dirty="0" smtClean="0"/>
              <a:t>Θέλει να δείξει ότι έχει δύναμη και κινείται προς το νότο.</a:t>
            </a:r>
            <a:endParaRPr lang="el-GR" dirty="0"/>
          </a:p>
        </p:txBody>
      </p:sp>
      <p:pic>
        <p:nvPicPr>
          <p:cNvPr id="18434" name="Picture 2" descr="Μπενίτο Μουσολίνι 1883-1945 - ΤΟ ΒΗΜ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5775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940s Floral wallpaper with relief… | Vintage Wallpapers - Online Sh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-71462"/>
            <a:ext cx="8229600" cy="1143000"/>
          </a:xfrm>
        </p:spPr>
        <p:txBody>
          <a:bodyPr>
            <a:normAutofit/>
          </a:bodyPr>
          <a:lstStyle/>
          <a:p>
            <a:r>
              <a:rPr lang="el-GR" sz="4000" b="1" dirty="0" smtClean="0"/>
              <a:t>Τήνος 15 Αυγούστου 1940</a:t>
            </a:r>
            <a:endParaRPr lang="el-GR" sz="4000" b="1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42844" y="857232"/>
            <a:ext cx="4900618" cy="5857916"/>
          </a:xfrm>
        </p:spPr>
        <p:txBody>
          <a:bodyPr>
            <a:normAutofit fontScale="70000" lnSpcReduction="20000"/>
          </a:bodyPr>
          <a:lstStyle/>
          <a:p>
            <a:r>
              <a:rPr lang="el-GR" dirty="0" smtClean="0"/>
              <a:t>Το νησί υποδεχόταν τους χιλιάδες πιστούς για την εορτή της Μεγαλόχαρης. </a:t>
            </a:r>
          </a:p>
          <a:p>
            <a:r>
              <a:rPr lang="el-GR" dirty="0" smtClean="0"/>
              <a:t>Στην μπούκα του λιμανιού βρισκόταν σημαιοστολισμένο το </a:t>
            </a:r>
            <a:r>
              <a:rPr lang="el-GR" b="1" dirty="0" smtClean="0"/>
              <a:t>ελαφρύ καταδρομικό «ΕΛΛΗ»</a:t>
            </a:r>
            <a:r>
              <a:rPr lang="el-GR" dirty="0" smtClean="0"/>
              <a:t>.</a:t>
            </a:r>
          </a:p>
          <a:p>
            <a:r>
              <a:rPr lang="el-GR" b="1" dirty="0" smtClean="0"/>
              <a:t>Το ιταλικό υποβρύχιο «DELFINO», εν καταδύσει έξω από το λιμάνι έχει στοχεύσει.</a:t>
            </a:r>
          </a:p>
          <a:p>
            <a:r>
              <a:rPr lang="el-GR" dirty="0" smtClean="0"/>
              <a:t>Το ρολόι γράφει 8.25. ο κυβερνήτης, Πλοίαρχος ΒΝ Άγγελος Χατζόπουλος ενημερώνεται από το πλήρωμα για το πρόγραμμα και ξαφνικά όλα παγώνουν.</a:t>
            </a:r>
          </a:p>
          <a:p>
            <a:r>
              <a:rPr lang="el-GR" b="1" dirty="0" smtClean="0"/>
              <a:t>Τρομακτική έκρηξη σήκωσε το πλοίο στον αέρα και το έκοψε</a:t>
            </a:r>
            <a:r>
              <a:rPr lang="el-GR" dirty="0" smtClean="0"/>
              <a:t>. Άνδρες στη θάλασσα, κραυγές, πόνος, νεκροί.</a:t>
            </a:r>
          </a:p>
          <a:p>
            <a:endParaRPr lang="el-GR" dirty="0" smtClean="0"/>
          </a:p>
          <a:p>
            <a:pPr algn="ctr">
              <a:buNone/>
            </a:pPr>
            <a:r>
              <a:rPr lang="el-GR" b="1" dirty="0" smtClean="0">
                <a:solidFill>
                  <a:srgbClr val="860000"/>
                </a:solidFill>
              </a:rPr>
              <a:t>Ο ΠΟΛΕΜΟΣ ΠΛΗΣΙΑΖΕ!</a:t>
            </a:r>
          </a:p>
        </p:txBody>
      </p:sp>
      <p:pic>
        <p:nvPicPr>
          <p:cNvPr id="30722" name="Picture 2" descr="Δεκαπενταύγουστος 1940 στην Τήνο: Ο τορπιλισμός του «Ελλη», όλο το χρονικό  της ιταλικής επίθεσης [εικόνες &amp; βίντεο] - iefimerida.g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0586" y="3910195"/>
            <a:ext cx="3617694" cy="2662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4" name="Picture 4" descr="Το καταδρομικό Έλλη και η βύθιση του από τους Ιταλούς (Photos) |  e-Nautilia.gr | Το Ελληνικό Portal για την Ναυτιλία. Τελευταία νέα, άρθρα,  Οπτικοακουστικό Υλικό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1214422"/>
            <a:ext cx="3643338" cy="2577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720</Words>
  <Application>Microsoft Office PowerPoint</Application>
  <PresentationFormat>Προβολή στην οθόνη (4:3)</PresentationFormat>
  <Paragraphs>97</Paragraphs>
  <Slides>34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34</vt:i4>
      </vt:variant>
    </vt:vector>
  </HeadingPairs>
  <TitlesOfParts>
    <vt:vector size="35" baseType="lpstr">
      <vt:lpstr>Θέμα του Office</vt:lpstr>
      <vt:lpstr>Διαφάνεια 1</vt:lpstr>
      <vt:lpstr>                 ΤΙ ΓΙΟΡΤΑΖΟΥΜΕ                                                       ; </vt:lpstr>
      <vt:lpstr>Διαφάνεια 3</vt:lpstr>
      <vt:lpstr>ΤΟ ΕΠΟΣ ΤΟΥ</vt:lpstr>
      <vt:lpstr>Διαφάνεια 5</vt:lpstr>
      <vt:lpstr>B΄ ΠΑΓΚΟΣΜΙΟΣ ΠΟΛΕΜΟΣ</vt:lpstr>
      <vt:lpstr>ΤΑ ΔΥΟ ΜΕΤΩΠΑ:</vt:lpstr>
      <vt:lpstr>Μπενίτο Μουσολίνι</vt:lpstr>
      <vt:lpstr>Τήνος 15 Αυγούστου 1940</vt:lpstr>
      <vt:lpstr>ΕΛΛΗΝΟ-ΙΤΑΛΙΚΟΣ ΠΟΛΕΜΟΣ</vt:lpstr>
      <vt:lpstr>Διαφάνεια 11</vt:lpstr>
      <vt:lpstr>Διαφάνεια 12</vt:lpstr>
      <vt:lpstr>Διαφάνεια 13</vt:lpstr>
      <vt:lpstr>ΠΡΩΤΟΣΕΛΙΔΑ ΕΦΗΜΕΡΙΔΩΝ  28 ΟΚΤΩΒΡΙΟΥ 1940</vt:lpstr>
      <vt:lpstr>Διαφάνεια 15</vt:lpstr>
      <vt:lpstr>Διαφάνεια 16</vt:lpstr>
      <vt:lpstr>Οι μανάδες αποχαιρετούν τα παιδιά τους και προσεύχονται στη Παναγία να τα προστατεύει. </vt:lpstr>
      <vt:lpstr>Οι άντρες αποχαιρετούν τις οικογένειές τους.</vt:lpstr>
      <vt:lpstr>ΞΕΚΙΝΑ Η ΜΑΧΗ !</vt:lpstr>
      <vt:lpstr>Διαφάνεια 20</vt:lpstr>
      <vt:lpstr>Διαφάνεια 21</vt:lpstr>
      <vt:lpstr>Στο πλευρό των στρατιωτών είναι όλη η Ελλάδα. Ακόμα και οι γυναίκες βοηθούν όπως μπορούν.</vt:lpstr>
      <vt:lpstr>Οι καλλιτέχνες ενθαρρύνουν το λαό. </vt:lpstr>
      <vt:lpstr>Διαφάνεια 24</vt:lpstr>
      <vt:lpstr>Διαφάνεια 25</vt:lpstr>
      <vt:lpstr>Η ορμή του ελληνικού στρατού σε Δέλβινο, Αργυρόκαστρο και Τεπελένι. Για 3η φορά ελευθερώνεται η Βόρειος Ήπειρος. 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ΤΟ ΕΠΟΣ ΤΟΥ</dc:title>
  <dc:creator>User</dc:creator>
  <cp:lastModifiedBy>User</cp:lastModifiedBy>
  <cp:revision>94</cp:revision>
  <dcterms:created xsi:type="dcterms:W3CDTF">2023-10-22T19:18:14Z</dcterms:created>
  <dcterms:modified xsi:type="dcterms:W3CDTF">2023-10-24T21:48:47Z</dcterms:modified>
</cp:coreProperties>
</file>